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3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mian Radzik" userId="9b6437a5cc3fe03b" providerId="LiveId" clId="{AF3AA636-A195-4BAA-8396-A926B523CC7A}"/>
    <pc:docChg chg="custSel modSld">
      <pc:chgData name="Damian Radzik" userId="9b6437a5cc3fe03b" providerId="LiveId" clId="{AF3AA636-A195-4BAA-8396-A926B523CC7A}" dt="2019-03-18T09:53:50.024" v="12" actId="20577"/>
      <pc:docMkLst>
        <pc:docMk/>
      </pc:docMkLst>
      <pc:sldChg chg="modSp">
        <pc:chgData name="Damian Radzik" userId="9b6437a5cc3fe03b" providerId="LiveId" clId="{AF3AA636-A195-4BAA-8396-A926B523CC7A}" dt="2019-03-18T09:53:50.024" v="12" actId="20577"/>
        <pc:sldMkLst>
          <pc:docMk/>
          <pc:sldMk cId="2868161426" sldId="267"/>
        </pc:sldMkLst>
        <pc:spChg chg="mod">
          <ac:chgData name="Damian Radzik" userId="9b6437a5cc3fe03b" providerId="LiveId" clId="{AF3AA636-A195-4BAA-8396-A926B523CC7A}" dt="2019-03-18T09:53:50.024" v="12" actId="20577"/>
          <ac:spMkLst>
            <pc:docMk/>
            <pc:sldMk cId="2868161426" sldId="267"/>
            <ac:spMk id="3" creationId="{CFA0E090-E043-470F-9308-3E40B85F0019}"/>
          </ac:spMkLst>
        </pc:spChg>
      </pc:sldChg>
    </pc:docChg>
  </pc:docChgLst>
  <pc:docChgLst>
    <pc:chgData name="Damian Radzik" userId="9b6437a5cc3fe03b" providerId="LiveId" clId="{A54A41A3-24F7-4617-882C-C0EFA836A8A2}"/>
    <pc:docChg chg="modSld">
      <pc:chgData name="Damian Radzik" userId="9b6437a5cc3fe03b" providerId="LiveId" clId="{A54A41A3-24F7-4617-882C-C0EFA836A8A2}" dt="2022-09-08T13:09:22.911" v="1" actId="20577"/>
      <pc:docMkLst>
        <pc:docMk/>
      </pc:docMkLst>
      <pc:sldChg chg="modSp mod">
        <pc:chgData name="Damian Radzik" userId="9b6437a5cc3fe03b" providerId="LiveId" clId="{A54A41A3-24F7-4617-882C-C0EFA836A8A2}" dt="2022-09-08T13:09:22.911" v="1" actId="20577"/>
        <pc:sldMkLst>
          <pc:docMk/>
          <pc:sldMk cId="2868161426" sldId="267"/>
        </pc:sldMkLst>
        <pc:spChg chg="mod">
          <ac:chgData name="Damian Radzik" userId="9b6437a5cc3fe03b" providerId="LiveId" clId="{A54A41A3-24F7-4617-882C-C0EFA836A8A2}" dt="2022-09-08T13:09:22.911" v="1" actId="20577"/>
          <ac:spMkLst>
            <pc:docMk/>
            <pc:sldMk cId="2868161426" sldId="267"/>
            <ac:spMk id="3" creationId="{CFA0E090-E043-470F-9308-3E40B85F001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9D1FA8F4-4583-46C5-AA40-A3A047D5C075}" type="datetimeFigureOut">
              <a:rPr lang="pl-PL" smtClean="0"/>
              <a:t>05.09.2023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BBBEA-A8A8-4DE2-8ED5-A613EECC4DEE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3456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FA8F4-4583-46C5-AA40-A3A047D5C075}" type="datetimeFigureOut">
              <a:rPr lang="pl-PL" smtClean="0"/>
              <a:t>05.09.2023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BBBEA-A8A8-4DE2-8ED5-A613EECC4DE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6897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FA8F4-4583-46C5-AA40-A3A047D5C075}" type="datetimeFigureOut">
              <a:rPr lang="pl-PL" smtClean="0"/>
              <a:t>05.09.2023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BBBEA-A8A8-4DE2-8ED5-A613EECC4DEE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190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FA8F4-4583-46C5-AA40-A3A047D5C075}" type="datetimeFigureOut">
              <a:rPr lang="pl-PL" smtClean="0"/>
              <a:t>05.09.2023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BBBEA-A8A8-4DE2-8ED5-A613EECC4DE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39484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FA8F4-4583-46C5-AA40-A3A047D5C075}" type="datetimeFigureOut">
              <a:rPr lang="pl-PL" smtClean="0"/>
              <a:t>05.09.2023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BBBEA-A8A8-4DE2-8ED5-A613EECC4DEE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0957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FA8F4-4583-46C5-AA40-A3A047D5C075}" type="datetimeFigureOut">
              <a:rPr lang="pl-PL" smtClean="0"/>
              <a:t>05.09.2023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BBBEA-A8A8-4DE2-8ED5-A613EECC4DE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92158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FA8F4-4583-46C5-AA40-A3A047D5C075}" type="datetimeFigureOut">
              <a:rPr lang="pl-PL" smtClean="0"/>
              <a:t>05.09.2023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BBBEA-A8A8-4DE2-8ED5-A613EECC4DE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50879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FA8F4-4583-46C5-AA40-A3A047D5C075}" type="datetimeFigureOut">
              <a:rPr lang="pl-PL" smtClean="0"/>
              <a:t>05.09.2023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BBBEA-A8A8-4DE2-8ED5-A613EECC4DE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55158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FA8F4-4583-46C5-AA40-A3A047D5C075}" type="datetimeFigureOut">
              <a:rPr lang="pl-PL" smtClean="0"/>
              <a:t>05.09.2023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BBBEA-A8A8-4DE2-8ED5-A613EECC4DE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25346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FA8F4-4583-46C5-AA40-A3A047D5C075}" type="datetimeFigureOut">
              <a:rPr lang="pl-PL" smtClean="0"/>
              <a:t>05.09.2023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BBBEA-A8A8-4DE2-8ED5-A613EECC4DE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05807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FA8F4-4583-46C5-AA40-A3A047D5C075}" type="datetimeFigureOut">
              <a:rPr lang="pl-PL" smtClean="0"/>
              <a:t>05.09.2023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BBBEA-A8A8-4DE2-8ED5-A613EECC4DEE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5812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D1FA8F4-4583-46C5-AA40-A3A047D5C075}" type="datetimeFigureOut">
              <a:rPr lang="pl-PL" smtClean="0"/>
              <a:t>05.09.2023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50BBBEA-A8A8-4DE2-8ED5-A613EECC4DEE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178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zadania.gorka@gmail.com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A1AB11A-AF5B-47EE-B436-3A87320F6A4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Przedmiotowy system oceniania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5BD1A5B2-EDC7-4430-9262-C869EB705D7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16818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D6024BA-0FD0-455F-B69B-F9C2AA6EDC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Testy a sprawdziany otwarte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6410695-24F8-4626-9DAF-4BEEA1A71A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Przed każdym sprawdzianem klasa wybierają czy chce test czy sprawdzian otwarty. W przypadku testu opcje są dwie: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dirty="0"/>
              <a:t>Punkty ujemne za błędne odpowiedzi lub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dirty="0"/>
              <a:t>Pytania wielokrotnego wyboru</a:t>
            </a:r>
          </a:p>
        </p:txBody>
      </p:sp>
    </p:spTree>
    <p:extLst>
      <p:ext uri="{BB962C8B-B14F-4D97-AF65-F5344CB8AC3E}">
        <p14:creationId xmlns:p14="http://schemas.microsoft.com/office/powerpoint/2010/main" val="25319078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CFDE834-9B40-45B6-99FD-526EE8D82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Oceny cząstkowe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759FE50-1253-4656-A11B-9C8BCF77FB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0% - 40% niedostateczny </a:t>
            </a:r>
          </a:p>
          <a:p>
            <a:pPr marL="0" indent="0">
              <a:buNone/>
            </a:pPr>
            <a:r>
              <a:rPr lang="pl-PL" dirty="0"/>
              <a:t>41% - 55% dopuszczający </a:t>
            </a:r>
          </a:p>
          <a:p>
            <a:pPr marL="0" indent="0">
              <a:buNone/>
            </a:pPr>
            <a:r>
              <a:rPr lang="pl-PL" dirty="0"/>
              <a:t>56% - 70% dostateczny </a:t>
            </a:r>
          </a:p>
          <a:p>
            <a:pPr marL="0" indent="0">
              <a:buNone/>
            </a:pPr>
            <a:r>
              <a:rPr lang="pl-PL" dirty="0"/>
              <a:t>71% - 85% dobry </a:t>
            </a:r>
          </a:p>
          <a:p>
            <a:pPr marL="0" indent="0">
              <a:buNone/>
            </a:pPr>
            <a:r>
              <a:rPr lang="pl-PL" dirty="0"/>
              <a:t>85% - 100% bardzo dobry 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647305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386FC79-0550-442C-9A59-7E09A13FB6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Wagi ocen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FA0E090-E043-470F-9308-3E40B85F00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buFont typeface="Arial" panose="020B0604020202020204" pitchFamily="34" charset="0"/>
              <a:buChar char="•"/>
            </a:pPr>
            <a:r>
              <a:rPr lang="pl-PL" dirty="0"/>
              <a:t>Sprawdziany otwarte – 4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pl-PL" dirty="0"/>
              <a:t>Testy – 4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pl-PL" dirty="0"/>
              <a:t>Odpowiedzi ustne – 5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pl-PL" dirty="0"/>
              <a:t>Aktywność – 5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pl-PL" dirty="0"/>
              <a:t>Zadania domowe – 1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pl-PL" dirty="0"/>
              <a:t>Referaty – 2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pl-PL" dirty="0"/>
              <a:t>Projekty (sam projekt) – 3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pl-PL" dirty="0"/>
              <a:t>Projekty (odpowiedz indywidualna) </a:t>
            </a:r>
            <a:r>
              <a:rPr lang="pl-PL"/>
              <a:t>– 5</a:t>
            </a:r>
            <a:endParaRPr lang="pl-PL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pl-PL" dirty="0"/>
              <a:t>Kartkówka 3</a:t>
            </a:r>
          </a:p>
          <a:p>
            <a:pPr lvl="0"/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681614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34F46CB-8A92-4F31-892D-D083BA90D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Poprawa ocen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5E0E551-CC0D-4E32-95D2-7E8D6AC472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pl-PL" dirty="0"/>
              <a:t>Każdy uczeń jest na bieżąco informowany o swoich ocenach.</a:t>
            </a:r>
          </a:p>
          <a:p>
            <a:pPr>
              <a:buFont typeface="Arial" panose="020B0604020202020204" pitchFamily="34" charset="0"/>
              <a:buChar char="•"/>
            </a:pPr>
            <a:endParaRPr lang="pl-PL" dirty="0"/>
          </a:p>
          <a:p>
            <a:pPr>
              <a:buFont typeface="Arial" panose="020B0604020202020204" pitchFamily="34" charset="0"/>
              <a:buChar char="•"/>
            </a:pPr>
            <a:r>
              <a:rPr lang="pl-PL" dirty="0"/>
              <a:t>Uczeń ma prawo do poprawienia każdej oceny w terminie do dwóch tygodni od daty jej otrzymania.</a:t>
            </a:r>
          </a:p>
          <a:p>
            <a:pPr>
              <a:buFont typeface="Arial" panose="020B0604020202020204" pitchFamily="34" charset="0"/>
              <a:buChar char="•"/>
            </a:pPr>
            <a:endParaRPr lang="pl-PL" dirty="0"/>
          </a:p>
          <a:p>
            <a:pPr>
              <a:buFont typeface="Arial" panose="020B0604020202020204" pitchFamily="34" charset="0"/>
              <a:buChar char="•"/>
            </a:pPr>
            <a:r>
              <a:rPr lang="pl-PL" dirty="0"/>
              <a:t>Jeśli uczeń dostanie niższą ocenę to nie jest ona wpisywana do dziennika.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340400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41A9B06-FA55-479D-A989-D51297523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Aktywność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C0DB93E-B07A-4535-A63C-FE50D6E522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5 min przed zakończeniem każdych zająć najbardziej aktywni uczniowie dostają + w przypadku pozytywnej opinii lub – w przypadku negatywnej. Po zebraniu 3 uczeń otrzymuje ocenę 5 lub 1 z aktywności.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195020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50BE73F-A2AA-49D3-BD95-F64D01CF2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Zachowanie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4B44946-ACC6-45CB-899E-F2F843C2DF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pl-PL" dirty="0"/>
              <a:t>Uczniowie po wejściu do sali zostawiają telefony na pierwszej ławce. Jeśli uczeń zostanie przyłapany na korzystaniu z telefonu zostaje wzywany do odpowiedzi ustnej z bieżącego tematu pod koniec lekcji.</a:t>
            </a:r>
          </a:p>
          <a:p>
            <a:pPr>
              <a:buFont typeface="Arial" panose="020B0604020202020204" pitchFamily="34" charset="0"/>
              <a:buChar char="•"/>
            </a:pPr>
            <a:endParaRPr lang="pl-PL" dirty="0"/>
          </a:p>
          <a:p>
            <a:pPr>
              <a:buFont typeface="Arial" panose="020B0604020202020204" pitchFamily="34" charset="0"/>
              <a:buChar char="•"/>
            </a:pPr>
            <a:r>
              <a:rPr lang="pl-PL" dirty="0"/>
              <a:t>Uczeń spóźniony na lekcję priorytetowo jest brany do odpowiedzi.</a:t>
            </a:r>
          </a:p>
          <a:p>
            <a:pPr>
              <a:buFont typeface="Arial" panose="020B0604020202020204" pitchFamily="34" charset="0"/>
              <a:buChar char="•"/>
            </a:pPr>
            <a:endParaRPr lang="pl-PL" dirty="0"/>
          </a:p>
          <a:p>
            <a:pPr>
              <a:buFont typeface="Arial" panose="020B0604020202020204" pitchFamily="34" charset="0"/>
              <a:buChar char="•"/>
            </a:pPr>
            <a:r>
              <a:rPr lang="pl-PL" dirty="0"/>
              <a:t>W przypadku denerwowania nauczyciela kartkówki mogą być nawet codziennie.</a:t>
            </a:r>
          </a:p>
          <a:p>
            <a:pPr>
              <a:buFont typeface="Arial" panose="020B0604020202020204" pitchFamily="34" charset="0"/>
              <a:buChar char="•"/>
            </a:pPr>
            <a:endParaRPr lang="pl-PL" dirty="0"/>
          </a:p>
          <a:p>
            <a:pPr>
              <a:buFont typeface="Arial" panose="020B0604020202020204" pitchFamily="34" charset="0"/>
              <a:buChar char="•"/>
            </a:pPr>
            <a:r>
              <a:rPr lang="pl-PL" dirty="0"/>
              <a:t>Nie ma limitu odpowiedzi ustnych w semestrze.</a:t>
            </a:r>
          </a:p>
        </p:txBody>
      </p:sp>
    </p:spTree>
    <p:extLst>
      <p:ext uri="{BB962C8B-B14F-4D97-AF65-F5344CB8AC3E}">
        <p14:creationId xmlns:p14="http://schemas.microsoft.com/office/powerpoint/2010/main" val="145627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41C9D6B-C03F-417B-8DB8-05D7784A5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Opracowaniu w oparciu o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E432FF-0CF7-4FD8-ADFF-4F88046B33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pl-PL" dirty="0"/>
              <a:t>Rozporządzenie Ministra Edukacji Narodowej i Sportu </a:t>
            </a:r>
          </a:p>
          <a:p>
            <a:pPr>
              <a:buFont typeface="Arial" panose="020B0604020202020204" pitchFamily="34" charset="0"/>
              <a:buChar char="•"/>
            </a:pPr>
            <a:endParaRPr lang="pl-PL" dirty="0"/>
          </a:p>
          <a:p>
            <a:pPr>
              <a:buFont typeface="Arial" panose="020B0604020202020204" pitchFamily="34" charset="0"/>
              <a:buChar char="•"/>
            </a:pPr>
            <a:r>
              <a:rPr lang="pl-PL" dirty="0"/>
              <a:t>Statut Zespołu Szkół Nr 1 w Gorlicach</a:t>
            </a:r>
          </a:p>
          <a:p>
            <a:pPr>
              <a:buFont typeface="Arial" panose="020B0604020202020204" pitchFamily="34" charset="0"/>
              <a:buChar char="•"/>
            </a:pPr>
            <a:endParaRPr lang="pl-PL" dirty="0"/>
          </a:p>
          <a:p>
            <a:pPr>
              <a:buFont typeface="Arial" panose="020B0604020202020204" pitchFamily="34" charset="0"/>
              <a:buChar char="•"/>
            </a:pPr>
            <a:r>
              <a:rPr lang="pl-PL" dirty="0"/>
              <a:t>Programu nauczania dla zawodu</a:t>
            </a:r>
          </a:p>
        </p:txBody>
      </p:sp>
    </p:spTree>
    <p:extLst>
      <p:ext uri="{BB962C8B-B14F-4D97-AF65-F5344CB8AC3E}">
        <p14:creationId xmlns:p14="http://schemas.microsoft.com/office/powerpoint/2010/main" val="6709088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B7E1571-A4CE-471A-88BC-F520213D4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Obszary aktywności podlegające ocenie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570ECB5-DC6D-4794-A8F2-3089994C45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pl-PL" dirty="0"/>
              <a:t>Wiadomości i umiejętności wynikające z rozkładu materiału.</a:t>
            </a:r>
          </a:p>
          <a:p>
            <a:pPr>
              <a:buFont typeface="Arial" panose="020B0604020202020204" pitchFamily="34" charset="0"/>
              <a:buChar char="•"/>
            </a:pPr>
            <a:endParaRPr lang="pl-PL" dirty="0"/>
          </a:p>
          <a:p>
            <a:pPr>
              <a:buFont typeface="Arial" panose="020B0604020202020204" pitchFamily="34" charset="0"/>
              <a:buChar char="•"/>
            </a:pPr>
            <a:r>
              <a:rPr lang="pl-PL" dirty="0"/>
              <a:t>Orientacja w realizowanej tematyce.</a:t>
            </a:r>
          </a:p>
          <a:p>
            <a:pPr>
              <a:buFont typeface="Arial" panose="020B0604020202020204" pitchFamily="34" charset="0"/>
              <a:buChar char="•"/>
            </a:pPr>
            <a:endParaRPr lang="pl-PL" dirty="0"/>
          </a:p>
          <a:p>
            <a:pPr>
              <a:buFont typeface="Arial" panose="020B0604020202020204" pitchFamily="34" charset="0"/>
              <a:buChar char="•"/>
            </a:pPr>
            <a:r>
              <a:rPr lang="pl-PL" dirty="0"/>
              <a:t>Zaangażowanie w realizację postawionych zadań.</a:t>
            </a:r>
          </a:p>
          <a:p>
            <a:pPr>
              <a:buFont typeface="Arial" panose="020B0604020202020204" pitchFamily="34" charset="0"/>
              <a:buChar char="•"/>
            </a:pPr>
            <a:endParaRPr lang="pl-PL" dirty="0"/>
          </a:p>
          <a:p>
            <a:pPr>
              <a:buFont typeface="Arial" panose="020B0604020202020204" pitchFamily="34" charset="0"/>
              <a:buChar char="•"/>
            </a:pPr>
            <a:r>
              <a:rPr lang="pl-PL" dirty="0"/>
              <a:t>Podejmowanie zadań dodatkowych.</a:t>
            </a:r>
          </a:p>
          <a:p>
            <a:pPr>
              <a:buFont typeface="Arial" panose="020B0604020202020204" pitchFamily="34" charset="0"/>
              <a:buChar char="•"/>
            </a:pPr>
            <a:endParaRPr lang="pl-PL" dirty="0"/>
          </a:p>
          <a:p>
            <a:pPr>
              <a:buFont typeface="Arial" panose="020B0604020202020204" pitchFamily="34" charset="0"/>
              <a:buChar char="•"/>
            </a:pPr>
            <a:r>
              <a:rPr lang="pl-PL" dirty="0"/>
              <a:t>Pilność, terminowość realizacji zleconych zadań.</a:t>
            </a:r>
          </a:p>
          <a:p>
            <a:pPr>
              <a:buFont typeface="Arial" panose="020B0604020202020204" pitchFamily="34" charset="0"/>
              <a:buChar char="•"/>
            </a:pPr>
            <a:endParaRPr lang="pl-PL" dirty="0"/>
          </a:p>
          <a:p>
            <a:pPr>
              <a:buFont typeface="Arial" panose="020B0604020202020204" pitchFamily="34" charset="0"/>
              <a:buChar char="•"/>
            </a:pPr>
            <a:r>
              <a:rPr lang="pl-PL" dirty="0"/>
              <a:t>Zachowanie</a:t>
            </a:r>
          </a:p>
        </p:txBody>
      </p:sp>
    </p:spTree>
    <p:extLst>
      <p:ext uri="{BB962C8B-B14F-4D97-AF65-F5344CB8AC3E}">
        <p14:creationId xmlns:p14="http://schemas.microsoft.com/office/powerpoint/2010/main" val="3118098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9242EB6-B325-4BD9-8C91-FD6CB99C1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Wymagania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0F38977-6551-4806-A753-5858B65CC3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pl-PL" dirty="0"/>
              <a:t>Jeśli uczeń nie uczestniczył w pracy nad zadaniem-projektem, to ma obowiązek zaliczenia go w terminie do dwóch tygodni (ewentualnie w terminie wyznaczonym przez nauczyciela w przypadku dłuższej usprawiedliwionej nieobecności). </a:t>
            </a:r>
          </a:p>
          <a:p>
            <a:pPr>
              <a:buFont typeface="Arial" panose="020B0604020202020204" pitchFamily="34" charset="0"/>
              <a:buChar char="•"/>
            </a:pPr>
            <a:endParaRPr lang="pl-PL" dirty="0"/>
          </a:p>
          <a:p>
            <a:pPr>
              <a:buFont typeface="Arial" panose="020B0604020202020204" pitchFamily="34" charset="0"/>
              <a:buChar char="•"/>
            </a:pPr>
            <a:r>
              <a:rPr lang="pl-PL" dirty="0"/>
              <a:t>Uczeń ma prawo poprawić ocenę ze sprawdzianu praktycznego, nie później niż w ciągu dwóch tygodni, w terminie wyznaczonym przez nauczyciela (jednym dla całej grupy). W takim przypadku przy ustalaniu oceny semestralnej lub </a:t>
            </a:r>
            <a:r>
              <a:rPr lang="pl-PL" dirty="0" err="1"/>
              <a:t>końcoworocznej</a:t>
            </a:r>
            <a:r>
              <a:rPr lang="pl-PL" dirty="0"/>
              <a:t> uwzględnia się obydwie oceny (ocena poprawiona ma niższą wartość wagową). 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145595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EE6F000-067A-4FC0-9452-925203AE0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Wymagania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AC979DD-D561-42BD-95EF-830312E38A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pl-PL" dirty="0"/>
              <a:t>Jeżeli nieobecność przy zadaniu-projekcie w wyznaczonym terminie jest nieusprawiedliwiona, to przy ustalaniu oceny wpisuje się 1 /niedostateczny/. </a:t>
            </a:r>
          </a:p>
          <a:p>
            <a:pPr>
              <a:buFont typeface="Arial" panose="020B0604020202020204" pitchFamily="34" charset="0"/>
              <a:buChar char="•"/>
            </a:pPr>
            <a:endParaRPr lang="pl-PL" dirty="0"/>
          </a:p>
          <a:p>
            <a:pPr>
              <a:buFont typeface="Arial" panose="020B0604020202020204" pitchFamily="34" charset="0"/>
              <a:buChar char="•"/>
            </a:pPr>
            <a:r>
              <a:rPr lang="pl-PL" dirty="0"/>
              <a:t>Osiągnięcia w konkursach przedmiotowych lub zaangażowanie w życie szkoły mogą spowodować podwyższenie oceny semestralnej czy </a:t>
            </a:r>
            <a:r>
              <a:rPr lang="pl-PL" dirty="0" err="1"/>
              <a:t>końcoworocznej</a:t>
            </a:r>
            <a:r>
              <a:rPr lang="pl-PL" dirty="0"/>
              <a:t> o jeden stopień.</a:t>
            </a:r>
          </a:p>
          <a:p>
            <a:pPr>
              <a:buFont typeface="Arial" panose="020B0604020202020204" pitchFamily="34" charset="0"/>
              <a:buChar char="•"/>
            </a:pPr>
            <a:endParaRPr lang="pl-PL" dirty="0"/>
          </a:p>
          <a:p>
            <a:pPr>
              <a:buFont typeface="Arial" panose="020B0604020202020204" pitchFamily="34" charset="0"/>
              <a:buChar char="•"/>
            </a:pPr>
            <a:r>
              <a:rPr lang="pl-PL" dirty="0"/>
              <a:t>Nauczyciel ma prawo wyznaczyć pod koniec semestru dodatkowe terminy poprawy zadań-projektów. </a:t>
            </a:r>
          </a:p>
        </p:txBody>
      </p:sp>
    </p:spTree>
    <p:extLst>
      <p:ext uri="{BB962C8B-B14F-4D97-AF65-F5344CB8AC3E}">
        <p14:creationId xmlns:p14="http://schemas.microsoft.com/office/powerpoint/2010/main" val="943052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AD070EF-6DA0-4A10-9B95-E4F889BFE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Wymagania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E84131B-6B59-4393-BF12-1DA1F8058C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pl-PL" dirty="0"/>
              <a:t>Nie wysłanie pracy w terminie na wskazany adres e-mail skutkuje obniżaniem oceny o jeden stopień codziennie, po wyznaczonym terminie. </a:t>
            </a:r>
          </a:p>
          <a:p>
            <a:pPr>
              <a:buFont typeface="Arial" panose="020B0604020202020204" pitchFamily="34" charset="0"/>
              <a:buChar char="•"/>
            </a:pPr>
            <a:endParaRPr lang="pl-PL" dirty="0"/>
          </a:p>
          <a:p>
            <a:pPr>
              <a:buFont typeface="Arial" panose="020B0604020202020204" pitchFamily="34" charset="0"/>
              <a:buChar char="•"/>
            </a:pPr>
            <a:r>
              <a:rPr lang="pl-PL" dirty="0"/>
              <a:t>Zadania wysyłane są na email: </a:t>
            </a:r>
            <a:r>
              <a:rPr lang="pl-PL" dirty="0">
                <a:hlinkClick r:id="rId2"/>
              </a:rPr>
              <a:t>zadania.gorka@gmail.com</a:t>
            </a:r>
            <a:endParaRPr lang="pl-PL" dirty="0"/>
          </a:p>
          <a:p>
            <a:pPr>
              <a:buFont typeface="Arial" panose="020B0604020202020204" pitchFamily="34" charset="0"/>
              <a:buChar char="•"/>
            </a:pPr>
            <a:r>
              <a:rPr lang="pl-PL" dirty="0"/>
              <a:t>Tytuł emaila Nazwisko Imię (Radzik Damian) | klasa (2dT) | Przedmiot (Bazy Danych) | Numer zadania (1)</a:t>
            </a:r>
          </a:p>
          <a:p>
            <a:pPr>
              <a:buFont typeface="Arial" panose="020B0604020202020204" pitchFamily="34" charset="0"/>
              <a:buChar char="•"/>
            </a:pPr>
            <a:endParaRPr lang="pl-PL" dirty="0"/>
          </a:p>
          <a:p>
            <a:pPr>
              <a:buFont typeface="Arial" panose="020B0604020202020204" pitchFamily="34" charset="0"/>
              <a:buChar char="•"/>
            </a:pPr>
            <a:r>
              <a:rPr lang="pl-PL" dirty="0"/>
              <a:t>W szczególnie uzasadnionych losowych przypadkach (takich jak np. długotrwała, usprawiedliwiona nieobecność ucznia na zajęciach), dopuszcza się odstępstwa od przedstawionego systemu. Nauczyciel informuje wówczas klasę o zaistniałej sytuacji.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77524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B294BD2-67C5-429E-8E2D-A1879C218E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Wymagania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92099ED-51CF-44CD-AF0E-A5AF4943F5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pl-PL" dirty="0"/>
              <a:t>Nieobecność ucznia na lekcji powoduje jego odpytanie na lekcji następnej.</a:t>
            </a:r>
          </a:p>
          <a:p>
            <a:pPr>
              <a:buFont typeface="Arial" panose="020B0604020202020204" pitchFamily="34" charset="0"/>
              <a:buChar char="•"/>
            </a:pPr>
            <a:endParaRPr lang="pl-PL" dirty="0"/>
          </a:p>
          <a:p>
            <a:pPr>
              <a:buFont typeface="Arial" panose="020B0604020202020204" pitchFamily="34" charset="0"/>
              <a:buChar char="•"/>
            </a:pPr>
            <a:r>
              <a:rPr lang="pl-PL" dirty="0"/>
              <a:t>Uczeń ma prawo do zgłoszenia nieprzygotowania w ilości przedmiotów które nauczyciel prowadzi. Obowiązują one na cały dany tydzień z wszystkich przedmiotów nauczyciela.</a:t>
            </a:r>
          </a:p>
          <a:p>
            <a:pPr>
              <a:buFont typeface="Arial" panose="020B0604020202020204" pitchFamily="34" charset="0"/>
              <a:buChar char="•"/>
            </a:pPr>
            <a:endParaRPr lang="pl-PL" dirty="0"/>
          </a:p>
          <a:p>
            <a:pPr>
              <a:buFont typeface="Arial" panose="020B0604020202020204" pitchFamily="34" charset="0"/>
              <a:buChar char="•"/>
            </a:pPr>
            <a:r>
              <a:rPr lang="pl-PL" dirty="0"/>
              <a:t>Innych usprawiedliwień nauczyciel nie przyjmuje do wiadomości.</a:t>
            </a:r>
          </a:p>
        </p:txBody>
      </p:sp>
    </p:spTree>
    <p:extLst>
      <p:ext uri="{BB962C8B-B14F-4D97-AF65-F5344CB8AC3E}">
        <p14:creationId xmlns:p14="http://schemas.microsoft.com/office/powerpoint/2010/main" val="8444017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DABA403-307F-4941-8511-4BDA46D00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Wymagania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80EEAF8-0F92-4A5B-B2B8-81F530DEF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pl-PL" dirty="0"/>
              <a:t>Ściąganie na pracach kontrolnych skutkuje otrzymaniem oceny </a:t>
            </a:r>
            <a:r>
              <a:rPr lang="pl-PL" dirty="0" err="1"/>
              <a:t>ndst</a:t>
            </a:r>
            <a:r>
              <a:rPr lang="pl-PL" dirty="0"/>
              <a:t> bez możliwości poprawy.</a:t>
            </a:r>
          </a:p>
          <a:p>
            <a:pPr>
              <a:buFont typeface="Arial" panose="020B0604020202020204" pitchFamily="34" charset="0"/>
              <a:buChar char="•"/>
            </a:pPr>
            <a:endParaRPr lang="pl-PL" dirty="0"/>
          </a:p>
          <a:p>
            <a:pPr>
              <a:buFont typeface="Arial" panose="020B0604020202020204" pitchFamily="34" charset="0"/>
              <a:buChar char="•"/>
            </a:pPr>
            <a:r>
              <a:rPr lang="pl-PL" dirty="0"/>
              <a:t>W szczególnie uzasadnionych losowych przypadkach (takich jak np. długotrwała, usprawiedliwiona nieobecność ucznia na zajęciach), dopuszcza się odstępstwa od przedstawionego systemu. Nauczyciel informuje wówczas klasę o zaistniałej sytuacji.</a:t>
            </a:r>
          </a:p>
          <a:p>
            <a:pPr>
              <a:buFont typeface="Arial" panose="020B0604020202020204" pitchFamily="34" charset="0"/>
              <a:buChar char="•"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173012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C6D4A11-51CE-478B-8173-66413FB689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Formy podlegające ocenianiu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CE9DE87-E08F-4C19-83BD-6ABB75AA38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pl-PL" dirty="0"/>
              <a:t>Aktywność i bieżąca praca ucznia na zajęciach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dirty="0"/>
              <a:t>Współpraca w grupie w trakcie realizacji projektów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dirty="0"/>
              <a:t>Sprawdziany (zapowiadane min. 2 tygodnie wcześniej)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dirty="0"/>
              <a:t>Kartkówki (1-3 ostatnie tematy)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dirty="0"/>
              <a:t>Odpowiedzi ustne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dirty="0"/>
              <a:t>Zadania domowe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dirty="0"/>
              <a:t>Referaty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dirty="0"/>
              <a:t>Projekty indywidualne wykonywane w domu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434784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188</TotalTime>
  <Words>659</Words>
  <Application>Microsoft Office PowerPoint</Application>
  <PresentationFormat>Panoramiczny</PresentationFormat>
  <Paragraphs>91</Paragraphs>
  <Slides>15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20" baseType="lpstr">
      <vt:lpstr>Arial</vt:lpstr>
      <vt:lpstr>Tw Cen MT</vt:lpstr>
      <vt:lpstr>Tw Cen MT Condensed</vt:lpstr>
      <vt:lpstr>Wingdings 3</vt:lpstr>
      <vt:lpstr>Integralny</vt:lpstr>
      <vt:lpstr>Przedmiotowy system oceniania</vt:lpstr>
      <vt:lpstr>Opracowaniu w oparciu o </vt:lpstr>
      <vt:lpstr>Obszary aktywności podlegające ocenie</vt:lpstr>
      <vt:lpstr>Wymagania</vt:lpstr>
      <vt:lpstr>Wymagania</vt:lpstr>
      <vt:lpstr>Wymagania</vt:lpstr>
      <vt:lpstr>Wymagania</vt:lpstr>
      <vt:lpstr>Wymagania</vt:lpstr>
      <vt:lpstr>Formy podlegające ocenianiu</vt:lpstr>
      <vt:lpstr>Testy a sprawdziany otwarte</vt:lpstr>
      <vt:lpstr>Oceny cząstkowe</vt:lpstr>
      <vt:lpstr>Wagi ocen</vt:lpstr>
      <vt:lpstr>Poprawa ocen</vt:lpstr>
      <vt:lpstr>Aktywność</vt:lpstr>
      <vt:lpstr>Zachowanie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Przedmiotowy system oceniania</dc:title>
  <dc:creator>Damian Radzik</dc:creator>
  <cp:lastModifiedBy>Damian Radzik</cp:lastModifiedBy>
  <cp:revision>6</cp:revision>
  <dcterms:created xsi:type="dcterms:W3CDTF">2018-09-03T16:27:27Z</dcterms:created>
  <dcterms:modified xsi:type="dcterms:W3CDTF">2023-09-05T07:59:02Z</dcterms:modified>
</cp:coreProperties>
</file>